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75" r:id="rId3"/>
    <p:sldId id="277" r:id="rId4"/>
    <p:sldId id="272" r:id="rId5"/>
    <p:sldId id="27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5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AFC0F-0E23-4F49-A694-DA6C67F4558E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560BC-46FF-47CF-BC8E-3E28DFDA8D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9969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5973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9821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4275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4858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2241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1259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7534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0857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2885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3037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230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3F818-6463-49C6-90D4-66640ADACF9C}" type="datetimeFigureOut">
              <a:rPr lang="en-GB" smtClean="0"/>
              <a:pPr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1928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projects/141306772/" TargetMode="External"/><Relationship Id="rId2" Type="http://schemas.openxmlformats.org/officeDocument/2006/relationships/hyperlink" Target="https://scratch.mit.edu/projects/141306636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ratch.mit.edu/projects/141307042/" TargetMode="External"/><Relationship Id="rId5" Type="http://schemas.openxmlformats.org/officeDocument/2006/relationships/hyperlink" Target="https://scratch.mit.edu/projects/141306967/" TargetMode="External"/><Relationship Id="rId4" Type="http://schemas.openxmlformats.org/officeDocument/2006/relationships/hyperlink" Target="https://scratch.mit.edu/projects/14130686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EDUC2323 Computer Programming as a Tool for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2544688"/>
          </a:xfrm>
        </p:spPr>
        <p:txBody>
          <a:bodyPr>
            <a:normAutofit/>
          </a:bodyPr>
          <a:lstStyle/>
          <a:p>
            <a:r>
              <a:rPr lang="en-GB" b="1" dirty="0" smtClean="0"/>
              <a:t>Scratch </a:t>
            </a:r>
            <a:r>
              <a:rPr lang="en-GB" b="1" dirty="0"/>
              <a:t>wrap- up session/reminder of practical project </a:t>
            </a:r>
            <a:r>
              <a:rPr lang="en-GB" b="1" dirty="0" smtClean="0"/>
              <a:t>requirements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6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What’s your target grade band for this module?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200" dirty="0"/>
              <a:t>Thresholds</a:t>
            </a:r>
          </a:p>
          <a:p>
            <a:pPr lvl="1"/>
            <a:r>
              <a:rPr lang="en-GB" sz="1800" dirty="0"/>
              <a:t>1</a:t>
            </a:r>
            <a:r>
              <a:rPr lang="en-GB" sz="1800" baseline="30000" dirty="0"/>
              <a:t>st</a:t>
            </a:r>
            <a:r>
              <a:rPr lang="en-GB" sz="1800" dirty="0"/>
              <a:t> Band (70+)</a:t>
            </a:r>
          </a:p>
          <a:p>
            <a:pPr lvl="1"/>
            <a:r>
              <a:rPr lang="en-GB" sz="1800" dirty="0"/>
              <a:t>2:1 Band (60-69)</a:t>
            </a:r>
          </a:p>
          <a:p>
            <a:pPr lvl="1"/>
            <a:r>
              <a:rPr lang="en-GB" sz="1800" dirty="0"/>
              <a:t>2:2 Band (50-59)</a:t>
            </a:r>
          </a:p>
          <a:p>
            <a:pPr lvl="1"/>
            <a:r>
              <a:rPr lang="en-GB" sz="1800" dirty="0"/>
              <a:t>3</a:t>
            </a:r>
            <a:r>
              <a:rPr lang="en-GB" sz="1800" baseline="30000" dirty="0"/>
              <a:t>rd</a:t>
            </a:r>
            <a:r>
              <a:rPr lang="en-GB" sz="1800" dirty="0"/>
              <a:t> (Pass) Band (40-49)</a:t>
            </a:r>
          </a:p>
          <a:p>
            <a:pPr lvl="1"/>
            <a:endParaRPr lang="en-GB" sz="1800" dirty="0"/>
          </a:p>
          <a:p>
            <a:r>
              <a:rPr lang="en-GB" sz="2200" dirty="0"/>
              <a:t>To work out the minimum you will need for the practical project:</a:t>
            </a:r>
          </a:p>
          <a:p>
            <a:pPr lvl="1"/>
            <a:r>
              <a:rPr lang="en-GB" sz="1800" dirty="0"/>
              <a:t>Take the lowest mark in the target band (e.g. 40, 50, 60, 70) and multiply by 2</a:t>
            </a:r>
          </a:p>
          <a:p>
            <a:pPr lvl="1"/>
            <a:r>
              <a:rPr lang="en-GB" sz="1800" dirty="0"/>
              <a:t>Subtract your mark for the project blog.</a:t>
            </a:r>
          </a:p>
          <a:p>
            <a:pPr lvl="1"/>
            <a:r>
              <a:rPr lang="en-GB" sz="1800" dirty="0"/>
              <a:t>The value you are left with is the minimum you will need to get on the practical project.</a:t>
            </a:r>
          </a:p>
          <a:p>
            <a:pPr lvl="1"/>
            <a:endParaRPr lang="en-GB" sz="1800" dirty="0"/>
          </a:p>
          <a:p>
            <a:r>
              <a:rPr lang="en-GB" sz="1800" dirty="0"/>
              <a:t>Note: this rule of thumb only works here because this module has two, equally weighted (50:50) assignments. It won’t work in other situations so be careful.</a:t>
            </a:r>
          </a:p>
        </p:txBody>
      </p:sp>
    </p:spTree>
    <p:extLst>
      <p:ext uri="{BB962C8B-B14F-4D97-AF65-F5344CB8AC3E}">
        <p14:creationId xmlns:p14="http://schemas.microsoft.com/office/powerpoint/2010/main" xmlns="" val="364169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500" dirty="0"/>
              <a:t>Module Programming/Scratch concepts and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1197" y="1700808"/>
            <a:ext cx="4161149" cy="5157192"/>
          </a:xfrm>
        </p:spPr>
        <p:txBody>
          <a:bodyPr>
            <a:normAutofit fontScale="6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Motion</a:t>
            </a:r>
            <a:r>
              <a:rPr lang="en-GB" dirty="0"/>
              <a:t>: move, turn, point in direction, set y to, change y by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Looks: say [for x secs],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Sound: play sound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Pen: clear, pen down, set pen colour 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Variables: set X to N, change X by, show/hide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Events: when green flag pressed ,when X key pressed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Control: wait, repeat, forever, if/then/else, repeat until, stop all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Sensing: touching colour, ask/answer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Operators: maths operators, pick random, greater/lesser than, equal 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Sprite design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788024" y="1700808"/>
            <a:ext cx="366723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Sprite </a:t>
            </a:r>
            <a:r>
              <a:rPr lang="en-GB" dirty="0"/>
              <a:t>animation and graphics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Costume and backdrop changes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Lists Broadcasting and sprite 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Sprite cloning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More advanced sensing and interaction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Boolean logic tests (and, or, not)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‘Strings’ (variables for text) and string manipulation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31955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GB" sz="2800" b="1" dirty="0"/>
              <a:t>Identifying your use and adaptation of other people’s ideas and code - avoiding plagiarism…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63277"/>
            <a:ext cx="8712968" cy="4525963"/>
          </a:xfrm>
        </p:spPr>
        <p:txBody>
          <a:bodyPr>
            <a:noAutofit/>
          </a:bodyPr>
          <a:lstStyle/>
          <a:p>
            <a:r>
              <a:rPr lang="en-GB" sz="2200" dirty="0"/>
              <a:t>Handbook p14 covers in detail</a:t>
            </a:r>
          </a:p>
          <a:p>
            <a:r>
              <a:rPr lang="en-GB" sz="2200" dirty="0"/>
              <a:t>Good practice to re-purpose other’s ideas and code – we don’t want to reinvent wheel </a:t>
            </a:r>
            <a:r>
              <a:rPr lang="en-GB" sz="2200" b="1" dirty="0"/>
              <a:t>but…</a:t>
            </a:r>
          </a:p>
          <a:p>
            <a:r>
              <a:rPr lang="en-GB" sz="2200" dirty="0"/>
              <a:t>For the purposes of this assignment you </a:t>
            </a:r>
            <a:r>
              <a:rPr lang="en-GB" sz="2200" b="1" dirty="0"/>
              <a:t>must</a:t>
            </a:r>
            <a:r>
              <a:rPr lang="en-GB" sz="2200" dirty="0"/>
              <a:t> adapt/edit/develop these so that they are use in a new context to support your project, and…</a:t>
            </a:r>
          </a:p>
          <a:p>
            <a:r>
              <a:rPr lang="en-GB" sz="2200" dirty="0"/>
              <a:t>Explain where they are from and how you have adapted/edited/ developed their ideas using either (as appropriate):</a:t>
            </a:r>
          </a:p>
          <a:p>
            <a:pPr lvl="1"/>
            <a:r>
              <a:rPr lang="en-GB" sz="2200" dirty="0"/>
              <a:t>Scratch ‘comments’</a:t>
            </a:r>
          </a:p>
          <a:p>
            <a:pPr lvl="1"/>
            <a:r>
              <a:rPr lang="en-GB" sz="2200" dirty="0"/>
              <a:t>‘Notes and Credits window’ on project page</a:t>
            </a:r>
          </a:p>
          <a:p>
            <a:r>
              <a:rPr lang="en-GB" sz="2200" dirty="0"/>
              <a:t>Taking someone else’s project code and making minimal or no changes is absolutely forbidden and will fail, whether this is from the Scratch website, a book or any other source. And…</a:t>
            </a:r>
          </a:p>
          <a:p>
            <a:r>
              <a:rPr lang="en-GB" sz="2200" dirty="0"/>
              <a:t>Be warned: ‘remixing’ someone else’s project is very likely to go wrong – start from a blank project and re-use snippets of other people’s code manually as you need to</a:t>
            </a:r>
          </a:p>
        </p:txBody>
      </p:sp>
    </p:spTree>
    <p:extLst>
      <p:ext uri="{BB962C8B-B14F-4D97-AF65-F5344CB8AC3E}">
        <p14:creationId xmlns:p14="http://schemas.microsoft.com/office/powerpoint/2010/main" xmlns="" val="69383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Examples of past, successful practical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https://scratch.mit.edu/projects/141306636/</a:t>
            </a:r>
            <a:endParaRPr lang="en-GB" dirty="0"/>
          </a:p>
          <a:p>
            <a:r>
              <a:rPr lang="en-GB" dirty="0">
                <a:hlinkClick r:id="rId3"/>
              </a:rPr>
              <a:t>https://scratch.mit.edu/projects/141306772/</a:t>
            </a:r>
            <a:endParaRPr lang="en-GB" dirty="0"/>
          </a:p>
          <a:p>
            <a:r>
              <a:rPr lang="en-GB" dirty="0">
                <a:hlinkClick r:id="rId4"/>
              </a:rPr>
              <a:t>https://scratch.mit.edu/projects/141306861/</a:t>
            </a:r>
            <a:endParaRPr lang="en-GB" dirty="0"/>
          </a:p>
          <a:p>
            <a:r>
              <a:rPr lang="en-GB" dirty="0">
                <a:hlinkClick r:id="rId5"/>
              </a:rPr>
              <a:t>https://scratch.mit.edu/projects/141306967/</a:t>
            </a:r>
            <a:endParaRPr lang="en-GB" dirty="0"/>
          </a:p>
          <a:p>
            <a:r>
              <a:rPr lang="en-GB">
                <a:hlinkClick r:id="rId6"/>
              </a:rPr>
              <a:t>https://scratch.mit.edu/projects/141307042/</a:t>
            </a:r>
            <a:endParaRPr lang="en-GB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8937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480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EDUC2323 Computer Programming as a Tool for Learning</vt:lpstr>
      <vt:lpstr>What’s your target grade band for this module?</vt:lpstr>
      <vt:lpstr>Module Programming/Scratch concepts and techniques</vt:lpstr>
      <vt:lpstr>Identifying your use and adaptation of other people’s ideas and code - avoiding plagiarism…</vt:lpstr>
      <vt:lpstr>Examples of past, successful practical projects</vt:lpstr>
    </vt:vector>
  </TitlesOfParts>
  <Company>De Montfort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Matthew Dean</cp:lastModifiedBy>
  <cp:revision>27</cp:revision>
  <dcterms:created xsi:type="dcterms:W3CDTF">2017-02-02T11:45:55Z</dcterms:created>
  <dcterms:modified xsi:type="dcterms:W3CDTF">2019-12-02T09:56:41Z</dcterms:modified>
</cp:coreProperties>
</file>